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27"/>
  </p:notesMasterIdLst>
  <p:sldIdLst>
    <p:sldId id="256" r:id="rId2"/>
    <p:sldId id="257" r:id="rId3"/>
    <p:sldId id="258" r:id="rId4"/>
    <p:sldId id="302" r:id="rId5"/>
    <p:sldId id="259" r:id="rId6"/>
    <p:sldId id="260" r:id="rId7"/>
    <p:sldId id="261" r:id="rId8"/>
    <p:sldId id="262" r:id="rId9"/>
    <p:sldId id="263" r:id="rId10"/>
    <p:sldId id="299" r:id="rId11"/>
    <p:sldId id="300" r:id="rId12"/>
    <p:sldId id="301" r:id="rId13"/>
    <p:sldId id="266" r:id="rId14"/>
    <p:sldId id="267" r:id="rId15"/>
    <p:sldId id="268" r:id="rId16"/>
    <p:sldId id="269" r:id="rId17"/>
    <p:sldId id="270" r:id="rId18"/>
    <p:sldId id="271" r:id="rId19"/>
    <p:sldId id="303" r:id="rId20"/>
    <p:sldId id="282" r:id="rId21"/>
    <p:sldId id="283" r:id="rId22"/>
    <p:sldId id="284" r:id="rId23"/>
    <p:sldId id="294" r:id="rId24"/>
    <p:sldId id="295" r:id="rId25"/>
    <p:sldId id="298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60665820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3439707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6" name="Shape 4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68407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823044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02981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472947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62773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4169067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933286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812638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92583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32842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638389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1" name="Shape 2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589176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9916120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646710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051827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3" name="Shape 3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370312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131101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240142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7195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166285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938758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68368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426835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hape 25"/>
          <p:cNvGrpSpPr/>
          <p:nvPr/>
        </p:nvGrpSpPr>
        <p:grpSpPr>
          <a:xfrm rot="10800000" flipH="1">
            <a:off x="0" y="-256"/>
            <a:ext cx="9162288" cy="4114897"/>
            <a:chOff x="-7937" y="4255637"/>
            <a:chExt cx="9144000" cy="2606675"/>
          </a:xfrm>
        </p:grpSpPr>
        <p:sp>
          <p:nvSpPr>
            <p:cNvPr id="26" name="Shape 2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 rtl="0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SzPct val="100000"/>
              <a:buNone/>
              <a:defRPr sz="2400" i="1"/>
            </a:lvl1pPr>
            <a:lvl2pPr algn="ctr" rtl="0">
              <a:spcBef>
                <a:spcPts val="0"/>
              </a:spcBef>
              <a:buNone/>
              <a:defRPr i="1"/>
            </a:lvl2pPr>
            <a:lvl3pPr algn="ctr" rtl="0">
              <a:spcBef>
                <a:spcPts val="0"/>
              </a:spcBef>
              <a:buNone/>
              <a:defRPr i="1"/>
            </a:lvl3pPr>
            <a:lvl4pPr algn="ctr" rtl="0">
              <a:spcBef>
                <a:spcPts val="0"/>
              </a:spcBef>
              <a:buSzPct val="100000"/>
              <a:buNone/>
              <a:defRPr sz="2400" i="1"/>
            </a:lvl4pPr>
            <a:lvl5pPr algn="ctr" rtl="0">
              <a:spcBef>
                <a:spcPts val="0"/>
              </a:spcBef>
              <a:buSzPct val="100000"/>
              <a:buNone/>
              <a:defRPr sz="2400" i="1"/>
            </a:lvl5pPr>
            <a:lvl6pPr algn="ctr" rtl="0">
              <a:spcBef>
                <a:spcPts val="0"/>
              </a:spcBef>
              <a:buSzPct val="100000"/>
              <a:buNone/>
              <a:defRPr sz="2400" i="1"/>
            </a:lvl6pPr>
            <a:lvl7pPr algn="ctr" rtl="0">
              <a:spcBef>
                <a:spcPts val="0"/>
              </a:spcBef>
              <a:buSzPct val="100000"/>
              <a:buNone/>
              <a:defRPr sz="2400" i="1"/>
            </a:lvl7pPr>
            <a:lvl8pPr algn="ctr" rtl="0">
              <a:spcBef>
                <a:spcPts val="0"/>
              </a:spcBef>
              <a:buSzPct val="100000"/>
              <a:buNone/>
              <a:defRPr sz="2400" i="1"/>
            </a:lvl8pPr>
            <a:lvl9pPr algn="ctr" rtl="0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4041600" cy="483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45148" y="1730374"/>
            <a:ext cx="4041600" cy="4837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0" y="5442546"/>
            <a:ext cx="9162288" cy="1430803"/>
            <a:chOff x="-7937" y="4255637"/>
            <a:chExt cx="9144000" cy="2606675"/>
          </a:xfrm>
        </p:grpSpPr>
        <p:sp>
          <p:nvSpPr>
            <p:cNvPr id="70" name="Shape 70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5662087"/>
            <a:ext cx="8229600" cy="90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6864683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rm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609600"/>
            <a:ext cx="8302625" cy="3787775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rmAutofit fontScale="25000" lnSpcReduction="20000"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rtl="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rtl="0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rtl="0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685800" y="2319514"/>
            <a:ext cx="7772400" cy="1650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dirty="0"/>
              <a:t>Metrics in </a:t>
            </a:r>
            <a:r>
              <a:rPr lang="en-GB" dirty="0" smtClean="0"/>
              <a:t>Education</a:t>
            </a:r>
            <a:br>
              <a:rPr lang="en-GB" dirty="0" smtClean="0"/>
            </a:br>
            <a:r>
              <a:rPr lang="en-GB" dirty="0" smtClean="0"/>
              <a:t>(in informatics)</a:t>
            </a:r>
            <a:endParaRPr lang="en-GB" dirty="0"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685800" y="4114800"/>
            <a:ext cx="7772400" cy="8819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Ivan </a:t>
            </a:r>
            <a:r>
              <a:rPr lang="en-US" dirty="0" err="1" smtClean="0"/>
              <a:t>Pribela</a:t>
            </a:r>
            <a:r>
              <a:rPr lang="en-US" dirty="0" smtClean="0"/>
              <a:t>, (</a:t>
            </a:r>
            <a:r>
              <a:rPr lang="en-US" dirty="0" err="1" smtClean="0"/>
              <a:t>Zoran</a:t>
            </a:r>
            <a:r>
              <a:rPr lang="en-US" dirty="0" smtClean="0"/>
              <a:t> </a:t>
            </a:r>
            <a:r>
              <a:rPr lang="en-US" dirty="0" err="1" smtClean="0"/>
              <a:t>Budimac</a:t>
            </a:r>
            <a:r>
              <a:rPr lang="en-US" dirty="0" smtClean="0"/>
              <a:t>)</a:t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4000"/>
              <a:t>Fathom</a:t>
            </a:r>
          </a:p>
          <a:p>
            <a:pPr>
              <a:spcBef>
                <a:spcPts val="0"/>
              </a:spcBef>
              <a:buNone/>
            </a:pPr>
            <a:r>
              <a:rPr lang="en-GB" sz="4000"/>
              <a:t>(Starsinic, 1998)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Code Complexity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CC = (average expression length in tokens) * 0.55</a:t>
            </a:r>
            <a:br>
              <a:rPr lang="en-GB" dirty="0"/>
            </a:br>
            <a:r>
              <a:rPr lang="en-GB" dirty="0"/>
              <a:t>+ (average statement length in expressions) * 0.28</a:t>
            </a:r>
            <a:br>
              <a:rPr lang="en-GB" dirty="0"/>
            </a:br>
            <a:r>
              <a:rPr lang="en-GB" dirty="0"/>
              <a:t>+ (average subroutine length in statements) * 0.08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Very readable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&lt;2.91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Very complex and hard to read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&gt;6.85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 smtClean="0"/>
              <a:t>V</a:t>
            </a:r>
            <a:r>
              <a:rPr lang="en-GB" dirty="0" smtClean="0"/>
              <a:t>alues are </a:t>
            </a:r>
            <a:r>
              <a:rPr lang="en-GB" dirty="0" err="1" smtClean="0"/>
              <a:t>emprical</a:t>
            </a:r>
            <a:endParaRPr lang="en-GB"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4000"/>
              <a:t>Magel’s regular expression metric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4000"/>
              <a:t>(Magel, 1981)</a:t>
            </a:r>
          </a:p>
        </p:txBody>
      </p:sp>
      <p:sp>
        <p:nvSpPr>
          <p:cNvPr id="412" name="Shape 412"/>
          <p:cNvSpPr txBox="1">
            <a:spLocks noGrp="1"/>
          </p:cNvSpPr>
          <p:nvPr>
            <p:ph type="body" idx="1"/>
          </p:nvPr>
        </p:nvSpPr>
        <p:spPr>
          <a:xfrm>
            <a:off x="4645148" y="1730374"/>
            <a:ext cx="4041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Expression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a (b+c)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Metric value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6</a:t>
            </a:r>
          </a:p>
        </p:txBody>
      </p:sp>
      <p:pic>
        <p:nvPicPr>
          <p:cNvPr id="413" name="Shape 4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15950" y="3158525"/>
            <a:ext cx="2324100" cy="1981200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4000"/>
              <a:t>Magel’s regular expression metric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sz="4000"/>
              <a:t>(Magel, 1981)</a:t>
            </a:r>
          </a:p>
        </p:txBody>
      </p:sp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4645148" y="1730374"/>
            <a:ext cx="4041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Expression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ab (ab)* c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Metric value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8</a:t>
            </a:r>
          </a:p>
        </p:txBody>
      </p:sp>
      <p:pic>
        <p:nvPicPr>
          <p:cNvPr id="406" name="Shape 4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9775" y="2596550"/>
            <a:ext cx="1876425" cy="3105150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 dirty="0" smtClean="0"/>
              <a:t>2. Student </a:t>
            </a:r>
            <a:r>
              <a:rPr lang="en-GB" dirty="0"/>
              <a:t>work assessment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Three main goals for measurement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Diagnostic assessment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-GB" sz="1800"/>
              <a:t>Measurement of the performance of a cohort of students in order to identify any individual learning difficulties, common problems, and areas of strength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Formative assessment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-GB" sz="1800"/>
              <a:t>Provides feedback directly to students with the goal of helping them to improve their understanding of the subject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Summative assessment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-GB" sz="1800"/>
              <a:t>Measures how well students have achieved learning objectives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Metrics used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McCabe’s cyclomatic complexity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(Edwards, 2014)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(Jurado, Redondo, Ortega, 2012)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(Pribela, Rakic, Budimac, 2012)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(Cardell-Oliver, 2011)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(Breuker, Derriks, Brunekreef, 2011)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(Mengel, Yerramilli, 1999)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(Joy, Luck, 1999)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(Jackson, Usher, 1997)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(Thorburn, Rowe, 1997)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(Jackson, 1996)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(Leach, 1995)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Metrics used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Berry-Meekings style guides / style violation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(Edwards, 2014)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(Pribela, Rakic, Budimac, 2012)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(Cardell-Oliver, 2011)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(Joy, Griffiths, Boyatt, 2005)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(Truong, Roe, Bancroft, 2004)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(Jackson, 2000)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(Mengel, Yerramilli, 1999)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(Joy, Luck, 1998)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(Jackson, Usher, 1997)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(Thorburn, Rowe, 1997)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(Jackson, 1996)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Metrics used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Halstead’s complexity measures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(Mengel, Yerramilli, 1999)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(Joy, Luck, 1999)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(Leach, 1995)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Coupling / Cohesion / Modularisation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(Jackson, 2000)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(Joy, Luck, 1998)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(Leach, 1995)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Scope number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(Joy, Luck, 1999)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Metrics used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Lines of code w/o comments &amp; empty lines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(Edwards, 2014)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(Jurado, Redondo, Ortega, 2012)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(Pribela, Rakic, Budimac, 2012)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(Cardell-Oliver, 2011)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(Breuker, Derriks, Brunekreef, 2011)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(Benford, Burke, Foxley, Higgins 1995)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Number of classes/methods/fields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(Edwards, 2014)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(Cardell-Oliver, 2011)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(Breuker, Derriks, Brunekreef, 2011)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(Joy, Griffiths, Boyatt, 2005)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Metrics used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Custom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(Jurado, Redondo, Ortega, 2012)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(Breuker, Derriks, Brunekreef, 2011)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(Benford, Burke, Foxley, Higgins, 1995)</a:t>
            </a:r>
          </a:p>
          <a:p>
            <a:pPr marL="457200" lvl="0" indent="-228600" rtl="0">
              <a:spcBef>
                <a:spcPts val="0"/>
              </a:spcBef>
              <a:buNone/>
            </a:pPr>
            <a:endParaRPr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Algorithm parameterization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Number of blocks/arrays/variables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Number of method calls/recursive calls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Operational complexity/control complexity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Number of value/reference parameters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GB" sz="4000" dirty="0"/>
              <a:t>Berry-</a:t>
            </a:r>
            <a:r>
              <a:rPr lang="en-GB" sz="4000" dirty="0" err="1"/>
              <a:t>Meekings</a:t>
            </a:r>
            <a:r>
              <a:rPr lang="en-GB" sz="4000" dirty="0"/>
              <a:t> style guidelines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GB" sz="4000" dirty="0"/>
              <a:t>(Berry, </a:t>
            </a:r>
            <a:r>
              <a:rPr lang="en-GB" sz="4000" dirty="0" err="1"/>
              <a:t>Meekings</a:t>
            </a:r>
            <a:r>
              <a:rPr lang="en-GB" sz="4000" dirty="0"/>
              <a:t>, 1985)</a:t>
            </a:r>
          </a:p>
        </p:txBody>
      </p:sp>
      <p:sp>
        <p:nvSpPr>
          <p:cNvPr id="438" name="Shape 438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4041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 dirty="0"/>
              <a:t>Metric Boundary Values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 sz="1200" dirty="0"/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		</a:t>
            </a:r>
            <a:r>
              <a:rPr lang="en-GB" sz="1200" dirty="0" err="1"/>
              <a:t>Cntr</a:t>
            </a:r>
            <a:r>
              <a:rPr lang="en-GB" sz="1200" dirty="0"/>
              <a:t>.	L - S - F - H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Module length	15%	4-10-25-35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Identifier length	14%	4-5-10-14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Comment lines	12%	8-15-25-35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 smtClean="0"/>
              <a:t>Indentation</a:t>
            </a:r>
            <a:r>
              <a:rPr lang="en-GB" sz="1200" dirty="0"/>
              <a:t>	12%	8-24-48-60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Blank </a:t>
            </a:r>
            <a:r>
              <a:rPr lang="en-GB" sz="1200" dirty="0" smtClean="0"/>
              <a:t>lines</a:t>
            </a:r>
            <a:r>
              <a:rPr lang="en-GB" sz="1200" dirty="0"/>
              <a:t>	11%	8-15-30-35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Characters per line	9%	8-12-25-30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Spaces per line	8%	1-4-10-12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Defines	</a:t>
            </a:r>
            <a:r>
              <a:rPr lang="en-GB" sz="1200" dirty="0" smtClean="0"/>
              <a:t>8</a:t>
            </a:r>
            <a:r>
              <a:rPr lang="en-GB" sz="1200" dirty="0"/>
              <a:t>%	10-15-25-30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Reserved words	6%	4-16-30-36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/>
              <a:t>Include </a:t>
            </a:r>
            <a:r>
              <a:rPr lang="en-GB" sz="1200" dirty="0" smtClean="0"/>
              <a:t>files</a:t>
            </a:r>
            <a:r>
              <a:rPr lang="en-GB" sz="1200" dirty="0"/>
              <a:t>	5%	0-3-3-4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-GB" sz="1200" dirty="0" err="1"/>
              <a:t>Gotos</a:t>
            </a:r>
            <a:r>
              <a:rPr lang="en-GB" sz="1200" dirty="0"/>
              <a:t>		-20%	1-3-99-99</a:t>
            </a:r>
          </a:p>
        </p:txBody>
      </p:sp>
      <p:pic>
        <p:nvPicPr>
          <p:cNvPr id="439" name="Shape 4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5150" y="2905327"/>
            <a:ext cx="4041600" cy="2487596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Content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Motivation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Areas of application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Used metrics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Proposed metrics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Conclusions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 smtClean="0"/>
              <a:t>3. Plagiarism </a:t>
            </a:r>
            <a:r>
              <a:rPr lang="en-GB" dirty="0"/>
              <a:t>detection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Types of detection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Attribute counting systems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-GB" sz="1800"/>
              <a:t>Different systems use different features in calculations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-GB" sz="1800"/>
              <a:t>Better for smaller alteration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Structure metric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-GB" sz="1800"/>
              <a:t>Use string matching on source or token streams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-GB" sz="1800"/>
              <a:t>Better at detection of sophisticated hiding techniques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/>
              <a:t>Hybrid</a:t>
            </a:r>
          </a:p>
          <a:p>
            <a:pPr marL="1371600" lvl="2" indent="-342900" rtl="0">
              <a:spcBef>
                <a:spcPts val="0"/>
              </a:spcBef>
              <a:buClr>
                <a:schemeClr val="dk2"/>
              </a:buClr>
              <a:buSzPct val="100000"/>
              <a:buFont typeface="Wingdings"/>
              <a:buChar char="§"/>
            </a:pPr>
            <a:r>
              <a:rPr lang="en-GB" sz="1800"/>
              <a:t>Mix of both approaches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Levels of plagiarism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Verbatim copying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Changing comments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Changing whitespace and formatting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Renaming identifiers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Reordering code blocks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Reordering statements within code blocks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Changing the order of operands/operators in expressions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Changing data types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Adding redundant statements or variables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Replacing control structures with equivalent structures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Metrics used</a:t>
            </a:r>
          </a:p>
        </p:txBody>
      </p:sp>
      <p:sp>
        <p:nvSpPr>
          <p:cNvPr id="274" name="Shape 274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Number of lines/words/characters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(Stephens, 2001), (Jones, 2001), (Jones, 2001</a:t>
            </a:r>
            <a:r>
              <a:rPr lang="en-GB" dirty="0" smtClean="0"/>
              <a:t>)</a:t>
            </a:r>
          </a:p>
          <a:p>
            <a:pPr marL="914400" indent="-381000">
              <a:buSzPct val="80000"/>
            </a:pPr>
            <a:endParaRPr lang="en-GB" dirty="0" smtClean="0"/>
          </a:p>
          <a:p>
            <a:pPr marL="914400" indent="-381000">
              <a:buSzPct val="80000"/>
            </a:pPr>
            <a:r>
              <a:rPr lang="en-GB" dirty="0" smtClean="0"/>
              <a:t>...</a:t>
            </a:r>
          </a:p>
          <a:p>
            <a:pPr marL="914400" indent="-381000">
              <a:buSzPct val="80000"/>
            </a:pPr>
            <a:endParaRPr lang="en-GB" dirty="0" smtClean="0"/>
          </a:p>
          <a:p>
            <a:pPr marL="914400" indent="-381000">
              <a:buSzPct val="80000"/>
            </a:pPr>
            <a:r>
              <a:rPr lang="en-GB" dirty="0" smtClean="0"/>
              <a:t>We are using our “universal” </a:t>
            </a:r>
            <a:r>
              <a:rPr lang="en-GB" dirty="0" err="1" smtClean="0"/>
              <a:t>eCST</a:t>
            </a:r>
            <a:r>
              <a:rPr lang="en-GB" dirty="0" smtClean="0"/>
              <a:t> representation for “many” programming languages that could us lead to detect plagiarism between (e.g.) Java and </a:t>
            </a:r>
            <a:r>
              <a:rPr lang="en-GB" dirty="0" err="1" smtClean="0"/>
              <a:t>Erlang</a:t>
            </a:r>
            <a:r>
              <a:rPr lang="en-GB" dirty="0" smtClean="0"/>
              <a:t>   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>
              <a:spcBef>
                <a:spcPts val="0"/>
              </a:spcBef>
              <a:buNone/>
            </a:pPr>
            <a:r>
              <a:rPr lang="en-GB" dirty="0" smtClean="0"/>
              <a:t>4. Student </a:t>
            </a:r>
            <a:r>
              <a:rPr lang="en-GB" dirty="0"/>
              <a:t>portfolio generation</a:t>
            </a:r>
          </a:p>
        </p:txBody>
      </p:sp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Collection of all significant work completed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Major coursework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Independent studies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Senior projects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Critical in many areas of the arts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Typically used during the interview process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To show the artistic style and capabilities of the candidate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To observe own progression in terms of depth and capability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In computer science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Software quality metrics applied to student portfolio submissions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Maximizes the comparative evaluation of portfolio components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Provides a quantifiable evaluation of submitted elements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Student portfolio generation</a:t>
            </a:r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Should include exemplars of all significant work produced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Students select which items are included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Public portfolios distinct from internal portfolios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Open to inspection by the student and the department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A number of commonly used software quality metrics exists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Too coarse for sufficient student feedback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Requirements for pedagogically-oriented software metric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Conclusion</a:t>
            </a:r>
          </a:p>
        </p:txBody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Not as bad as it first seemed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Various standard metrics are used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Some new have been devised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Some metrics are still needed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>
              <a:spcBef>
                <a:spcPts val="0"/>
              </a:spcBef>
              <a:buNone/>
            </a:pPr>
            <a:r>
              <a:rPr lang="en-GB" dirty="0" smtClean="0"/>
              <a:t>Motivation </a:t>
            </a:r>
            <a:br>
              <a:rPr lang="en-GB" dirty="0" smtClean="0"/>
            </a:br>
            <a:r>
              <a:rPr lang="en-GB" dirty="0" smtClean="0"/>
              <a:t>(educational)</a:t>
            </a:r>
            <a:endParaRPr lang="en-GB"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Designing and coding computer programs is a must-have competence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Needed in academic training and future labour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Requires a learning by doing approach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Giving the students enough information about what they are doing right and wrong while solving the problems is essential for better knowledge acquisition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This will allow the students to better understand their faults and to try to correct them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Industry standard metrics are not always understood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Values of the metrics are not saying much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There is a need for human understandable explanation of the values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New metrics more approachable by students in some cases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(“cataloguing”)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Making a “catalogue” of metrics in different fields: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Software</a:t>
            </a:r>
          </a:p>
          <a:p>
            <a:pPr>
              <a:buFontTx/>
              <a:buChar char="-"/>
            </a:pPr>
            <a:r>
              <a:rPr lang="en-US" dirty="0" smtClean="0"/>
              <a:t> (software) networks</a:t>
            </a:r>
          </a:p>
          <a:p>
            <a:pPr>
              <a:buFontTx/>
              <a:buChar char="-"/>
            </a:pPr>
            <a:r>
              <a:rPr lang="en-US" dirty="0" smtClean="0"/>
              <a:t> educational software metrics 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/>
              <a:t>ontologies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r>
              <a:rPr lang="en-US" dirty="0" smtClean="0"/>
              <a:t>… and possibly finding relations (and / or new uses) between them 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Areas of Application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Assignment difficulty measurement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Student work assessment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Plagiarism detection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/>
              <a:t>Student portfolio generation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 fontScale="90000"/>
          </a:bodyPr>
          <a:lstStyle/>
          <a:p>
            <a:pPr>
              <a:spcBef>
                <a:spcPts val="0"/>
              </a:spcBef>
              <a:buNone/>
            </a:pPr>
            <a:r>
              <a:rPr lang="en-GB" sz="4000" dirty="0" smtClean="0"/>
              <a:t>1. Assignment </a:t>
            </a:r>
            <a:r>
              <a:rPr lang="en-GB" sz="4000" dirty="0"/>
              <a:t>difficulty measurement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Done on a model solution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Better quality solution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Less complex code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Different measures for reading and writing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Measure quality level not just the structure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Level of thinking required and cognitive load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dirty="0"/>
              <a:t>Three difficulty categories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/>
              <a:t>Readability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 err="1"/>
              <a:t>Understandability</a:t>
            </a:r>
            <a:r>
              <a:rPr lang="en-GB" dirty="0"/>
              <a:t> (complexity + simplicity + </a:t>
            </a:r>
            <a:r>
              <a:rPr lang="en-GB" dirty="0" err="1"/>
              <a:t>structuredness</a:t>
            </a:r>
            <a:r>
              <a:rPr lang="en-GB" dirty="0"/>
              <a:t> + readability)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GB" dirty="0" err="1"/>
              <a:t>Writeability</a:t>
            </a:r>
            <a:endParaRPr lang="en-GB"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Metrics used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Fathom based on Flesch-Kincaid readability measure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No justification or explanation for weightings and thresholds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Software Readability Ease Score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No details for the calculation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Halstead’s difficulty measure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Obvious, but no thresholds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McCabe’s cyclomatic complexity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Strongly correlate, but no thresholds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Average block depth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Obvious, but no thresholds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Magel’s regular expression metric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Strongly correlate, but no thresholds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Metrics used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Sum of all operators in the executed statements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Dynamic measure, only relevant for readability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Number of commands in the executed statements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Dynamic measure, only relevant for readability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Total number of commands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Strongly correlates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Total number of operators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Strongly correlates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Number of unique operators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Weakly correlates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07504"/>
            <a:ext cx="8229600" cy="1392599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Metrics used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730374"/>
            <a:ext cx="8229600" cy="4837499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Total number of lines of code (excluding comments and empty lines)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Strong correlation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Number of flow-of-control constructs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Strong correlation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Number of function definitions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Some correlation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GB" sz="2400"/>
              <a:t>Number of variables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lang="en-GB" sz="1800"/>
              <a:t>Weak correlation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1141</Words>
  <Application>Microsoft Office PowerPoint</Application>
  <PresentationFormat>On-screen Show (4:3)</PresentationFormat>
  <Paragraphs>236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sketched</vt:lpstr>
      <vt:lpstr>Metrics in Education (in informatics)</vt:lpstr>
      <vt:lpstr>Content</vt:lpstr>
      <vt:lpstr>Motivation  (educational)</vt:lpstr>
      <vt:lpstr>Motivation (“cataloguing”) </vt:lpstr>
      <vt:lpstr>Areas of Application</vt:lpstr>
      <vt:lpstr>1. Assignment difficulty measurement</vt:lpstr>
      <vt:lpstr>Metrics used</vt:lpstr>
      <vt:lpstr>Metrics used</vt:lpstr>
      <vt:lpstr>Metrics used</vt:lpstr>
      <vt:lpstr>Fathom (Starsinic, 1998)</vt:lpstr>
      <vt:lpstr>Magel’s regular expression metric (Magel, 1981)</vt:lpstr>
      <vt:lpstr>Magel’s regular expression metric (Magel, 1981)</vt:lpstr>
      <vt:lpstr>2. Student work assessment</vt:lpstr>
      <vt:lpstr>Metrics used</vt:lpstr>
      <vt:lpstr>Metrics used</vt:lpstr>
      <vt:lpstr>Metrics used</vt:lpstr>
      <vt:lpstr>Metrics used</vt:lpstr>
      <vt:lpstr>Metrics used</vt:lpstr>
      <vt:lpstr>Berry-Meekings style guidelines (Berry, Meekings, 1985)</vt:lpstr>
      <vt:lpstr>3. Plagiarism detection</vt:lpstr>
      <vt:lpstr>Levels of plagiarism</vt:lpstr>
      <vt:lpstr>Metrics used</vt:lpstr>
      <vt:lpstr>4. Student portfolio generation</vt:lpstr>
      <vt:lpstr>Student portfolio generation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 in Education</dc:title>
  <cp:lastModifiedBy>Zoran Budimac</cp:lastModifiedBy>
  <cp:revision>22</cp:revision>
  <dcterms:modified xsi:type="dcterms:W3CDTF">2014-08-26T05:10:22Z</dcterms:modified>
</cp:coreProperties>
</file>